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3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98" r:id="rId1"/>
  </p:sldMasterIdLst>
  <p:notesMasterIdLst>
    <p:notesMasterId r:id="rId2"/>
  </p:notesMasterIdLst>
  <p:sldIdLst>
    <p:sldId id="342" r:id="rId3"/>
    <p:sldId id="34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4400" i="0" u="none">
        <a:solidFill>
          <a:schemeClr val="lt2"/>
        </a:solidFill>
        <a:latin typeface="Arial" pitchFamily="0" charset="0"/>
        <a:ea typeface="ＭＳ Ｐゴシック" pitchFamily="-110" charset="-128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4400" i="0" u="none">
        <a:solidFill>
          <a:schemeClr val="lt2"/>
        </a:solidFill>
        <a:latin typeface="Arial" pitchFamily="0" charset="0"/>
        <a:ea typeface="ＭＳ Ｐゴシック" pitchFamily="-110" charset="-128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4400" i="0" u="none">
        <a:solidFill>
          <a:schemeClr val="lt2"/>
        </a:solidFill>
        <a:latin typeface="Arial" pitchFamily="0" charset="0"/>
        <a:ea typeface="ＭＳ Ｐゴシック" pitchFamily="-110" charset="-128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4400" i="0" u="none">
        <a:solidFill>
          <a:schemeClr val="lt2"/>
        </a:solidFill>
        <a:latin typeface="Arial" pitchFamily="0" charset="0"/>
        <a:ea typeface="ＭＳ Ｐゴシック" pitchFamily="-110" charset="-128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4400" i="0" u="none">
        <a:solidFill>
          <a:schemeClr val="lt2"/>
        </a:solidFill>
        <a:latin typeface="Arial" pitchFamily="0" charset="0"/>
        <a:ea typeface="ＭＳ Ｐゴシック" pitchFamily="-110" charset="-128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1">
        <p:scale>
          <a:sx n="87" d="100"/>
          <a:sy n="87" d="100"/>
        </p:scale>
        <p:origin x="1464" y="66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3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0" name=""/>
          <p:cNvSpPr/>
          <p:nvPr>
            <p:ph type="hdr" sz="quarter" idx="0"/>
          </p:nvPr>
        </p:nvSpPr>
        <p:spPr>
          <a:xfrm rot="0">
            <a:off x="0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sz="12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71" name=""/>
          <p:cNvSpPr/>
          <p:nvPr>
            <p:ph type="dt" sz="full" idx="1"/>
          </p:nvPr>
        </p:nvSpPr>
        <p:spPr>
          <a:xfrm rot="0"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algn="r" eaLnBrk="1" hangingPunct="1" latinLnBrk="1" lvl="0"/>
            <a:endParaRPr altLang="en-US" sz="12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72" name=""/>
          <p:cNvSpPr/>
          <p:nvPr>
            <p:ph type="sldImg" sz="full" idx="2"/>
          </p:nvPr>
        </p:nvSpPr>
        <p:spPr>
          <a:xfrm rot="0">
            <a:off x="1143000" y="685800"/>
            <a:ext cx="4572000" cy="342900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bIns="45720" lIns="91440" rIns="91440" tIns="45720" vert="horz"/>
          <a:p/>
        </p:txBody>
      </p:sp>
      <p:sp>
        <p:nvSpPr>
          <p:cNvPr id="1048773" name=""/>
          <p:cNvSpPr/>
          <p:nvPr>
            <p:ph type="body" sz="quarter" idx="3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774" name=""/>
          <p:cNvSpPr/>
          <p:nvPr>
            <p:ph type="ftr" sz="quarter" idx="4"/>
          </p:nvPr>
        </p:nvSpPr>
        <p:spPr>
          <a:xfrm rot="0"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eaLnBrk="1" hangingPunct="1" latinLnBrk="1" lvl="0"/>
            <a:endParaRPr altLang="en-US" sz="12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75" name=""/>
          <p:cNvSpPr/>
          <p:nvPr>
            <p:ph type="sldNum" sz="quarter" idx="5"/>
          </p:nvPr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/>
            <a:fld id="{566ABCEB-ACFC-4714-9973-3DA970169C29}" type="slidenum">
              <a:rPr altLang="en-US" sz="12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2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fontAlgn="base" indent="0" latinLnBrk="1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-110" charset="-128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-110" charset="-128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-110" charset="-128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-110" charset="-128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Times New Roman" pitchFamily="0" charset="-52"/>
        <a:ea typeface="ＭＳ Ｐゴシック" pitchFamily="-110" charset="-128"/>
        <a:sym typeface="Arial" pitchFamily="0" charset="0"/>
      </a:defRPr>
    </a:lvl5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59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59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59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59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0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0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0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0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1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1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2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2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2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2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3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3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4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4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5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5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6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6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7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7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8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8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9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9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7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698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99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2" name=""/>
          <p:cNvSpPr txBox="1"/>
          <p:nvPr/>
        </p:nvSpPr>
        <p:spPr>
          <a:xfrm rot="0"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lang="en-US"/>
              <a:pPr algn="r" eaLnBrk="1" hangingPunct="1" latinLnBrk="1" lvl="0">
                <a:spcBef>
                  <a:spcPct val="0"/>
                </a:spcBef>
              </a:pPr>
            </a:fld>
            <a:endParaRPr altLang="en-US" lang="en-US"/>
          </a:p>
        </p:txBody>
      </p:sp>
      <p:sp>
        <p:nvSpPr>
          <p:cNvPr id="1048703" name=""/>
          <p:cNvSpPr/>
          <p:nvPr>
            <p:ph type="sldImg" sz="full" idx="0"/>
          </p:nvPr>
        </p:nvSpPr>
        <p:spPr>
          <a:xfrm rot="0">
            <a:off x="1143000" y="685800"/>
            <a:ext cx="4572000" cy="342900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704" name=""/>
          <p:cNvSpPr/>
          <p:nvPr>
            <p:ph type="body" sz="full" idx="1"/>
          </p:nvPr>
        </p:nvSpPr>
        <p:spPr>
          <a:xfrm rot="0"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7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08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09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2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1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</a:rPr>
              <a:t>© 2013 Pearson Education, Inc.</a:t>
            </a:r>
          </a:p>
        </p:txBody>
      </p:sp>
      <p:sp>
        <p:nvSpPr>
          <p:cNvPr id="1048584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585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586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4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15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16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18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7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7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5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</a:rPr>
              <a:t>© 2013 Pearson Education, Inc.</a:t>
            </a:r>
          </a:p>
        </p:txBody>
      </p:sp>
      <p:sp>
        <p:nvSpPr>
          <p:cNvPr id="104864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64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65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2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1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22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23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2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2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1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32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33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3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7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38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39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</p:spTree>
  </p:cSld>
  <p:clrMapOvr>
    <a:masterClrMapping/>
  </p:clrMapOvr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2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43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44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4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0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51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52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5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baseline="0" b="0" cap="none" sz="3200" i="0" kern="0" kumimoji="0" lang="en-US" noProof="0" normalizeH="0" spc="0" strike="noStrike" u="none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4875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5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6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6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5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66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67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76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8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iming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2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685800" y="609600"/>
            <a:ext cx="77724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685800" y="1981200"/>
            <a:ext cx="7772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>
                <a:solidFill>
                  <a:schemeClr val="dk1"/>
                </a:solidFill>
                <a:latin typeface="Times New Roman" pitchFamily="0" charset="-52"/>
              </a:rPr>
              <a:pPr algn="r" eaLnBrk="1" hangingPunct="1" latinLnBrk="1" lvl="0"/>
            </a:fld>
            <a:endParaRPr altLang="en-US" sz="1400" lang="en-US">
              <a:solidFill>
                <a:schemeClr val="dk1"/>
              </a:solidFill>
              <a:latin typeface="Times New Roman" pitchFamily="0" charset="-52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/>
  <p:hf dt="0" ft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-128"/>
          <a:cs typeface="ＭＳ Ｐゴシック" charset="-128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-128"/>
          <a:cs typeface="ＭＳ Ｐゴシック" charset="-128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-128"/>
          <a:cs typeface="ＭＳ Ｐゴシック" charset="-128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-128"/>
          <a:cs typeface="ＭＳ Ｐゴシック" charset="-128"/>
        </a:defRPr>
      </a:lvl5pPr>
      <a:lvl6pPr algn="ctr" fontAlgn="base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algn="l" eaLnBrk="0" fontAlgn="base" hangingPunct="0" indent="-609600" marL="609600" rtl="0">
        <a:spcBef>
          <a:spcPct val="20000"/>
        </a:spcBef>
        <a:spcAft>
          <a:spcPct val="0"/>
        </a:spcAft>
        <a:buFont typeface="Wingdings" panose="05000000000000000000" pitchFamily="2" charset="2"/>
        <a:buAutoNum type="alphaLcPeriod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algn="l" eaLnBrk="0" fontAlgn="base" hangingPunct="0" indent="-533400" marL="990600" rtl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algn="l" eaLnBrk="0" fontAlgn="base" hangingPunct="0" indent="-457200" marL="1371600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algn="l" eaLnBrk="0" fontAlgn="base" hangingPunct="0" indent="-381000" marL="1752600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algn="l" eaLnBrk="0" fontAlgn="base" hangingPunct="0" indent="-381000" marL="22098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algn="l" fontAlgn="base" indent="-381000" marL="26670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algn="l" fontAlgn="base" indent="-381000" marL="31242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algn="l" fontAlgn="base" indent="-381000" marL="35814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algn="l" fontAlgn="base" indent="-381000" marL="40386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2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9" name=""/>
          <p:cNvSpPr/>
          <p:nvPr/>
        </p:nvSpPr>
        <p:spPr>
          <a:xfrm rot="0">
            <a:off x="2819400" y="301625"/>
            <a:ext cx="4572000" cy="1447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algn="ctr" eaLnBrk="1" hangingPunct="1" indent="0" latinLnBrk="1" lvl="0" marL="0">
              <a:spcBef>
                <a:spcPct val="0"/>
              </a:spcBef>
              <a:buFontTx/>
              <a:buAutoNum type="arabicPeriod" startAt="1"/>
            </a:pPr>
            <a:r>
              <a:rPr altLang="en-US" b="1" sz="2800" lang="en-US">
                <a:solidFill>
                  <a:schemeClr val="lt2"/>
                </a:solidFill>
              </a:rPr>
              <a:t>Organic Chemistry, 8e </a:t>
            </a:r>
            <a:br/>
            <a:r>
              <a:rPr altLang="en-US" sz="2800" lang="en-US">
                <a:solidFill>
                  <a:schemeClr val="lt2"/>
                </a:solidFill>
              </a:rPr>
              <a:t>by L. G. Wade, Jr.</a:t>
            </a:r>
            <a:br/>
            <a:endParaRPr altLang="en-US" sz="2800" lang="en-US">
              <a:solidFill>
                <a:schemeClr val="accent2"/>
              </a:solidFill>
            </a:endParaRPr>
          </a:p>
        </p:txBody>
      </p:sp>
      <p:sp>
        <p:nvSpPr>
          <p:cNvPr id="1048590" name=""/>
          <p:cNvSpPr/>
          <p:nvPr/>
        </p:nvSpPr>
        <p:spPr>
          <a:xfrm rot="0">
            <a:off x="2514600" y="1719262"/>
            <a:ext cx="4495800" cy="24384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algn="ctr" eaLnBrk="1" hangingPunct="1" indent="0" latinLnBrk="1" lvl="0" marL="0">
              <a:buAutoNum type="arabicPeriod" startAt="1"/>
            </a:pPr>
            <a:r>
              <a:rPr altLang="en-US" b="1" sz="2800" lang="en-US">
                <a:solidFill>
                  <a:schemeClr val="dk2"/>
                </a:solidFill>
              </a:rPr>
              <a:t>Chapter 4</a:t>
            </a:r>
          </a:p>
          <a:p>
            <a:pPr algn="ctr" eaLnBrk="1" hangingPunct="1" indent="0" latinLnBrk="1" lvl="0" marL="0">
              <a:buAutoNum type="arabicPeriod" startAt="1"/>
            </a:pPr>
            <a:r>
              <a:rPr altLang="en-US" b="1" sz="2800" lang="en-US">
                <a:solidFill>
                  <a:schemeClr val="dk2"/>
                </a:solidFill>
              </a:rPr>
              <a:t>Clickers</a:t>
            </a:r>
            <a:br/>
            <a:r>
              <a:rPr altLang="en-US" b="1" sz="2800" lang="en-US">
                <a:solidFill>
                  <a:schemeClr val="dk2"/>
                </a:solidFill>
              </a:rPr>
              <a:t>The Study of </a:t>
            </a:r>
            <a:br/>
            <a:r>
              <a:rPr altLang="en-US" b="1" sz="2800" lang="en-US">
                <a:solidFill>
                  <a:schemeClr val="dk2"/>
                </a:solidFill>
              </a:rPr>
              <a:t>Chemical </a:t>
            </a:r>
            <a:br/>
            <a:r>
              <a:rPr altLang="en-US" b="1" sz="2800" lang="en-US">
                <a:solidFill>
                  <a:schemeClr val="dk2"/>
                </a:solidFill>
              </a:rPr>
              <a:t>Reactions</a:t>
            </a:r>
          </a:p>
        </p:txBody>
      </p:sp>
      <p:pic>
        <p:nvPicPr>
          <p:cNvPr id="2097152" name="" descr="Pearson_Bound_White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489825" y="6356350"/>
            <a:ext cx="1655762" cy="493712"/>
          </a:xfrm>
          <a:prstGeom prst="rect"/>
          <a:noFill/>
          <a:ln>
            <a:noFill/>
          </a:ln>
        </p:spPr>
      </p:pic>
      <p:sp>
        <p:nvSpPr>
          <p:cNvPr id="1048591" name=""/>
          <p:cNvSpPr/>
          <p:nvPr/>
        </p:nvSpPr>
        <p:spPr bwMode="gray">
          <a:xfrm rot="0">
            <a:off x="1587" y="6399212"/>
            <a:ext cx="9139238" cy="0"/>
          </a:xfrm>
          <a:prstGeom prst="line"/>
          <a:noFill/>
          <a:ln w="6350" cap="flat" cmpd="sng">
            <a:solidFill>
              <a:schemeClr val="dk2">
                <a:alpha val="100000"/>
              </a:schemeClr>
            </a:solidFill>
            <a:prstDash val="solid"/>
            <a:round/>
          </a:ln>
        </p:spPr>
      </p:sp>
    </p:spTree>
  </p:cSld>
  <p:clrMapOvr>
    <a:masterClrMapping/>
  </p:clrMapOvr>
  <p:transition spd="fast" advClick="1">
    <p:cut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 Identify the intermediate in the </a:t>
            </a:r>
            <a:br/>
            <a:r>
              <a:rPr altLang="en-US" sz="3000" lang="en-US"/>
              <a:t>halogenation of alkanes.</a:t>
            </a:r>
          </a:p>
        </p:txBody>
      </p:sp>
      <p:sp>
        <p:nvSpPr>
          <p:cNvPr id="104859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Anion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Cation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Radical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Dimer</a:t>
            </a: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  <a:sym typeface="Wingdings" pitchFamily="-110" charset="2"/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4.2 Describe the initiation step in the halogenation of alkanes.</a:t>
            </a:r>
          </a:p>
        </p:txBody>
      </p:sp>
      <p:sp>
        <p:nvSpPr>
          <p:cNvPr id="104860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a)	Radicals are consumed.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b)	Radicals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c)	Radicals are consumed and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Ions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e)	Ions are consumed.</a:t>
            </a: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  <a:sym typeface="Wingdings" pitchFamily="-110" charset="2"/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4.3 Describe the propagation step in the halogenation of alkanes.</a:t>
            </a:r>
          </a:p>
        </p:txBody>
      </p:sp>
      <p:sp>
        <p:nvSpPr>
          <p:cNvPr id="104860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a)	Radicals are consumed.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b)	Radicals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c)	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Radicals are consumed and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Ions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e)	Ions are consumed.</a:t>
            </a: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  <a:sym typeface="Wingdings" pitchFamily="-110" charset="2"/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4.4 Describe the termination step in the halogenation of alkanes.</a:t>
            </a:r>
          </a:p>
        </p:txBody>
      </p:sp>
      <p:sp>
        <p:nvSpPr>
          <p:cNvPr id="104861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a)	Radicals are consumed.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b)	Radicals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c)	Radicals are consumed and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Ions are formed.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e)	Ions are consumed.</a:t>
            </a: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  <a:sym typeface="Wingdings" pitchFamily="-110" charset="2"/>
            </a:endParaRP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  <a:sym typeface="Wingdings" pitchFamily="-110" charset="2"/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4.5 Identify the propagation step.</a:t>
            </a:r>
          </a:p>
        </p:txBody>
      </p:sp>
      <p:sp>
        <p:nvSpPr>
          <p:cNvPr id="104861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Cl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 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 Cl• + Cl•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b)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	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Cl• + CH</a:t>
            </a:r>
            <a:r>
              <a:rPr altLang="en-US" baseline="-25000" b="1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b="1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  CH</a:t>
            </a:r>
            <a:r>
              <a:rPr altLang="en-US" baseline="-25000" b="1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b="1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• + HCl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c)	Cl• + Cl•  Cl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 + Cl• 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4.6 Identify the initiation step.</a:t>
            </a:r>
          </a:p>
        </p:txBody>
      </p:sp>
      <p:sp>
        <p:nvSpPr>
          <p:cNvPr id="104862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Cl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  <a:r>
              <a:rPr altLang="en-US" b="1" sz="2400" lang="en-US">
                <a:solidFill>
                  <a:schemeClr val="dk2"/>
                </a:solidFill>
              </a:rPr>
              <a:t> 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 Cl• + Cl•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b)	Cl• +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 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 + HCl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c)	Cl• + Cl•  Cl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 + Cl• 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4.7 Identify the termination step.</a:t>
            </a:r>
          </a:p>
        </p:txBody>
      </p:sp>
      <p:sp>
        <p:nvSpPr>
          <p:cNvPr id="104862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Cl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 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 Cl• + Cl•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b)	Cl• +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 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 + HCl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c)	Cl• + Cl•  Cl</a:t>
            </a:r>
            <a:r>
              <a:rPr altLang="en-US" baseline="-25000" b="1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 + Cl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  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  <a:sym typeface="Wingdings" pitchFamily="-110" charset="2"/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Cl + Cl•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0" name=""/>
          <p:cNvSpPr/>
          <p:nvPr>
            <p:ph type="title" sz="full" idx="0"/>
          </p:nvPr>
        </p:nvSpPr>
        <p:spPr>
          <a:xfrm rot="0">
            <a:off x="617537" y="609600"/>
            <a:ext cx="8064500" cy="17526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4.8 A negative heat of reaction indicates </a:t>
            </a:r>
            <a:br/>
            <a:r>
              <a:rPr altLang="en-US" sz="3000" lang="en-US"/>
              <a:t>which of the following?</a:t>
            </a:r>
          </a:p>
        </p:txBody>
      </p:sp>
      <p:sp>
        <p:nvSpPr>
          <p:cNvPr id="1048631" name=""/>
          <p:cNvSpPr/>
          <p:nvPr>
            <p:ph type="body" sz="full" idx="1"/>
          </p:nvPr>
        </p:nvSpPr>
        <p:spPr>
          <a:xfrm rot="0">
            <a:off x="455612" y="2970212"/>
            <a:ext cx="7848600" cy="32766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An exothermic reaction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An endothermic reaction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Neither exothermic nor endothermic reaction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Both exothermic and endothermic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5" name=""/>
          <p:cNvSpPr/>
          <p:nvPr>
            <p:ph type="title" sz="full" idx="0"/>
          </p:nvPr>
        </p:nvSpPr>
        <p:spPr>
          <a:xfrm rot="0">
            <a:off x="455612" y="609600"/>
            <a:ext cx="8226425" cy="1828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4.9 Where is the rate-limiting step in a </a:t>
            </a:r>
            <a:br/>
            <a:r>
              <a:rPr altLang="en-US" sz="3000" lang="en-US"/>
              <a:t>reaction-energy diagram?</a:t>
            </a:r>
          </a:p>
        </p:txBody>
      </p:sp>
      <p:sp>
        <p:nvSpPr>
          <p:cNvPr id="1048636" name=""/>
          <p:cNvSpPr/>
          <p:nvPr>
            <p:ph type="body" sz="full" idx="1"/>
          </p:nvPr>
        </p:nvSpPr>
        <p:spPr>
          <a:xfrm rot="0">
            <a:off x="455612" y="2970212"/>
            <a:ext cx="7772400" cy="207486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The location of the starting material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The lowest point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The highest point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The location of the products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4.10 Which halogen reacts </a:t>
            </a:r>
            <a:br/>
            <a:r>
              <a:rPr altLang="en-US" sz="3000" lang="en-US"/>
              <a:t>the fastest with ethane?</a:t>
            </a:r>
          </a:p>
        </p:txBody>
      </p:sp>
      <p:sp>
        <p:nvSpPr>
          <p:cNvPr id="104864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F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Cl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Br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I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anchorCtr="1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4.11 Classify the underlined atom:  (CH</a:t>
            </a:r>
            <a:r>
              <a:rPr altLang="en-US" baseline="-25000" sz="3000" lang="en-US"/>
              <a:t>3</a:t>
            </a:r>
            <a:r>
              <a:rPr altLang="en-US" sz="3000" lang="en-US"/>
              <a:t>)</a:t>
            </a:r>
            <a:r>
              <a:rPr altLang="en-US" baseline="-25000" sz="3000" lang="en-US"/>
              <a:t>2</a:t>
            </a:r>
            <a:r>
              <a:rPr altLang="en-US" sz="3000" lang="en-US" u="sng"/>
              <a:t>C</a:t>
            </a:r>
            <a:r>
              <a:rPr altLang="en-US" sz="3000" lang="en-US"/>
              <a:t>HCH</a:t>
            </a:r>
            <a:r>
              <a:rPr altLang="en-US" baseline="-25000" sz="3000" lang="en-US"/>
              <a:t>2</a:t>
            </a:r>
            <a:r>
              <a:rPr altLang="en-US" sz="3000" lang="en-US"/>
              <a:t>CH</a:t>
            </a:r>
            <a:r>
              <a:rPr altLang="en-US" baseline="-25000" sz="3000" lang="en-US"/>
              <a:t>3</a:t>
            </a:r>
            <a:r>
              <a:rPr altLang="en-US" sz="3000" lang="en-US"/>
              <a:t>.</a:t>
            </a:r>
          </a:p>
        </p:txBody>
      </p:sp>
      <p:sp>
        <p:nvSpPr>
          <p:cNvPr id="1048655" name=""/>
          <p:cNvSpPr/>
          <p:nvPr>
            <p:ph type="body" sz="half" idx="1"/>
          </p:nvPr>
        </p:nvSpPr>
        <p:spPr>
          <a:xfrm rot="0">
            <a:off x="455612" y="2970212"/>
            <a:ext cx="3810000" cy="25161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Zero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Primary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Secondary</a:t>
            </a:r>
          </a:p>
          <a:p>
            <a:pPr eaLnBrk="1" hangingPunct="1" latinLnBrk="1" lvl="0"/>
            <a:endParaRPr altLang="en-US" sz="2400" lang="en-US">
              <a:solidFill>
                <a:schemeClr val="dk2"/>
              </a:solidFill>
            </a:endParaRPr>
          </a:p>
        </p:txBody>
      </p:sp>
      <p:sp>
        <p:nvSpPr>
          <p:cNvPr id="1048656" name=""/>
          <p:cNvSpPr/>
          <p:nvPr>
            <p:ph type="body" sz="half" idx="2"/>
          </p:nvPr>
        </p:nvSpPr>
        <p:spPr>
          <a:xfrm rot="0">
            <a:off x="4570412" y="2970212"/>
            <a:ext cx="3810000" cy="19827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Tertiary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Quaternary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4.12 Compare the first propagation step for chlorination and bromination.</a:t>
            </a:r>
          </a:p>
        </p:txBody>
      </p:sp>
      <p:sp>
        <p:nvSpPr>
          <p:cNvPr id="1048661" name=""/>
          <p:cNvSpPr/>
          <p:nvPr>
            <p:ph type="body" sz="full" idx="1"/>
          </p:nvPr>
        </p:nvSpPr>
        <p:spPr>
          <a:xfrm rot="0">
            <a:off x="455612" y="2970212"/>
            <a:ext cx="7772400" cy="2971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ts val="2900"/>
              </a:lnSpc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Endothermic for bromination, but exothermic for chlorination</a:t>
            </a:r>
          </a:p>
          <a:p>
            <a:pPr eaLnBrk="1" hangingPunct="1" latinLnBrk="1" lvl="0">
              <a:lnSpc>
                <a:spcPts val="2900"/>
              </a:lnSpc>
              <a:buNone/>
            </a:pPr>
            <a:r>
              <a:rPr altLang="en-US" sz="2400" lang="en-US">
                <a:solidFill>
                  <a:schemeClr val="dk2"/>
                </a:solidFill>
              </a:rPr>
              <a:t>b)	Exothermic for bromination, but endothermic for chlorination</a:t>
            </a:r>
          </a:p>
          <a:p>
            <a:pPr eaLnBrk="1" hangingPunct="1" latinLnBrk="1" lvl="0">
              <a:lnSpc>
                <a:spcPts val="2900"/>
              </a:lnSpc>
              <a:buNone/>
            </a:pPr>
            <a:r>
              <a:rPr altLang="en-US" sz="2400" lang="en-US">
                <a:solidFill>
                  <a:schemeClr val="dk2"/>
                </a:solidFill>
              </a:rPr>
              <a:t>c)	Exothermic for both bromination and chlorination</a:t>
            </a:r>
          </a:p>
          <a:p>
            <a:pPr eaLnBrk="1" hangingPunct="1" latinLnBrk="1" lvl="0">
              <a:lnSpc>
                <a:spcPts val="2900"/>
              </a:lnSpc>
              <a:buNone/>
            </a:pP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d)	Endothermic for both bromination and chlorination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4.13 Define a radical inhibitor.</a:t>
            </a:r>
          </a:p>
        </p:txBody>
      </p:sp>
      <p:sp>
        <p:nvSpPr>
          <p:cNvPr id="104866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A species that speeds up radical reactions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	A species that slows down radical reactions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Has no effect on radical reactions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None of the above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4.14 Identify the hybridization of a carbocation.</a:t>
            </a:r>
          </a:p>
        </p:txBody>
      </p:sp>
      <p:sp>
        <p:nvSpPr>
          <p:cNvPr id="104867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</a:t>
            </a:r>
            <a:r>
              <a:rPr altLang="en-US" b="1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b="1" sz="2400" i="1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4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4.15 Which species is the most stable?</a:t>
            </a:r>
          </a:p>
        </p:txBody>
      </p:sp>
      <p:sp>
        <p:nvSpPr>
          <p:cNvPr id="104867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+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+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+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(CH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)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+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4.16 Identify the hybridization </a:t>
            </a:r>
            <a:br/>
            <a:r>
              <a:rPr altLang="en-US" sz="3000" lang="en-US"/>
              <a:t>of the free radical.</a:t>
            </a:r>
          </a:p>
        </p:txBody>
      </p:sp>
      <p:sp>
        <p:nvSpPr>
          <p:cNvPr id="104868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</a:t>
            </a:r>
            <a:r>
              <a:rPr altLang="en-US" b="1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b="1" sz="2400" i="1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4</a:t>
            </a:r>
          </a:p>
          <a:p>
            <a:pPr eaLnBrk="1" hangingPunct="1" latinLnBrk="1" lvl="0">
              <a:buNone/>
            </a:pPr>
            <a:endParaRPr altLang="en-US" baseline="30000" sz="2400" lang="en-US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 spd="fast" advClick="1">
    <p:cut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4.17 Which species reacts the fastest?</a:t>
            </a:r>
          </a:p>
        </p:txBody>
      </p:sp>
      <p:sp>
        <p:nvSpPr>
          <p:cNvPr id="1048686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•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(CH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)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•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4.18 Name CH</a:t>
            </a:r>
            <a:r>
              <a:rPr altLang="en-US" baseline="-25000" sz="3000" lang="en-US"/>
              <a:t>2</a:t>
            </a:r>
            <a:r>
              <a:rPr altLang="en-US" sz="2600" lang="en-US"/>
              <a:t>.</a:t>
            </a:r>
          </a:p>
        </p:txBody>
      </p:sp>
      <p:sp>
        <p:nvSpPr>
          <p:cNvPr id="1048691" name=""/>
          <p:cNvSpPr/>
          <p:nvPr>
            <p:ph type="body" sz="full" idx="1"/>
          </p:nvPr>
        </p:nvSpPr>
        <p:spPr>
          <a:xfrm rot="0">
            <a:off x="455612" y="3124200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Carbocation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Radical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Carbanion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Carbene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5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4.19 Identify the hybridization of a carbanion.</a:t>
            </a:r>
          </a:p>
        </p:txBody>
      </p:sp>
      <p:sp>
        <p:nvSpPr>
          <p:cNvPr id="1048696" name=""/>
          <p:cNvSpPr/>
          <p:nvPr>
            <p:ph type="body" sz="full" idx="1"/>
          </p:nvPr>
        </p:nvSpPr>
        <p:spPr>
          <a:xfrm rot="0">
            <a:off x="457200" y="2971800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</a:t>
            </a:r>
            <a:r>
              <a:rPr altLang="en-US" b="1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b="1" sz="2400" i="1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</a:t>
            </a:r>
            <a:r>
              <a:rPr altLang="en-US" sz="2400" i="1" lang="en-US">
                <a:solidFill>
                  <a:schemeClr val="dk2"/>
                </a:solidFill>
              </a:rPr>
              <a:t>  sp</a:t>
            </a:r>
            <a:r>
              <a:rPr altLang="en-US" baseline="30000" sz="2400" i="1" lang="en-US">
                <a:solidFill>
                  <a:schemeClr val="dk2"/>
                </a:solidFill>
              </a:rPr>
              <a:t>4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10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0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4.20 Which species is the most stable?</a:t>
            </a:r>
          </a:p>
        </p:txBody>
      </p:sp>
      <p:sp>
        <p:nvSpPr>
          <p:cNvPr id="1048701" name=""/>
          <p:cNvSpPr/>
          <p:nvPr>
            <p:ph type="body" sz="full" idx="1"/>
          </p:nvPr>
        </p:nvSpPr>
        <p:spPr>
          <a:xfrm rot="0">
            <a:off x="455612" y="2970212"/>
            <a:ext cx="77724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  <a:sym typeface="Wingdings" pitchFamily="-110" charset="2"/>
              </a:rPr>
              <a:t>:</a:t>
            </a:r>
            <a:r>
              <a:rPr altLang="en-US" baseline="50000" b="1" sz="2400" lang="en-US">
                <a:solidFill>
                  <a:schemeClr val="dk2"/>
                </a:solidFill>
                <a:sym typeface="Wingdings" pitchFamily="-110" charset="2"/>
              </a:rPr>
              <a:t>—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:</a:t>
            </a:r>
            <a:r>
              <a:rPr altLang="en-US" baseline="50000" sz="2400" lang="en-US">
                <a:solidFill>
                  <a:schemeClr val="dk2"/>
                </a:solidFill>
                <a:sym typeface="Wingdings" pitchFamily="-110" charset="2"/>
              </a:rPr>
              <a:t>—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:</a:t>
            </a:r>
            <a:r>
              <a:rPr altLang="en-US" baseline="50000" sz="2400" lang="en-US">
                <a:solidFill>
                  <a:schemeClr val="dk2"/>
                </a:solidFill>
                <a:sym typeface="Wingdings" pitchFamily="-110" charset="2"/>
              </a:rPr>
              <a:t>—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</a:t>
            </a:r>
            <a:r>
              <a:rPr altLang="en-US" sz="2400" lang="en-US">
                <a:solidFill>
                  <a:schemeClr val="dk2"/>
                </a:solidFill>
                <a:sym typeface="Wingdings" pitchFamily="-110" charset="2"/>
              </a:rPr>
              <a:t>:</a:t>
            </a:r>
            <a:r>
              <a:rPr altLang="en-US" baseline="50000" sz="2400" lang="en-US">
                <a:solidFill>
                  <a:schemeClr val="dk2"/>
                </a:solidFill>
                <a:sym typeface="Wingdings" pitchFamily="-110" charset="2"/>
              </a:rPr>
              <a:t>—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3333FF"/>
      </a:dk1>
      <a:lt1>
        <a:srgbClr val="FFFFFF"/>
      </a:lt1>
      <a:dk2>
        <a:srgbClr val="000000"/>
      </a:dk2>
      <a:lt2>
        <a:srgbClr val="000000"/>
      </a:lt2>
      <a:accent1>
        <a:srgbClr val="FF9900"/>
      </a:accent1>
      <a:accent2>
        <a:srgbClr val="00FFFF"/>
      </a:accent2>
      <a:accent3>
        <a:srgbClr val="FFFFFF"/>
      </a:accent3>
      <a:accent4>
        <a:srgbClr val="2A2ADC"/>
      </a:accent4>
      <a:accent5>
        <a:srgbClr val="FFCAAA"/>
      </a:accent5>
      <a:accent6>
        <a:srgbClr val="00E5E5"/>
      </a:accent6>
      <a:hlink>
        <a:srgbClr val="FF000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FFFFFF"/>
        </a:dk1>
        <a:lt1>
          <a:srgbClr val="0000FF"/>
        </a:lt1>
        <a:dk2>
          <a:srgbClr val="000000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333333"/>
        </a:dk2>
        <a:lt2>
          <a:srgbClr val="000000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</a:extraClrScheme>
    <a:extraClrScheme>
      <a:clrScheme name="Default Color Scheme 4">
        <a:dk1>
          <a:srgbClr val="000000"/>
        </a:dk1>
        <a:lt1>
          <a:srgbClr val="FFFFCC"/>
        </a:lt1>
        <a:dk2>
          <a:srgbClr val="6666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</a:extraClrScheme>
    <a:extraClrScheme>
      <a:clrScheme name="Default Color Scheme 5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</a:extraClrScheme>
    <a:extraClrScheme>
      <a:clrScheme name="Default Color Scheme 6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</a:extraClrScheme>
    <a:extraClrScheme>
      <a:clrScheme name="Default Color Scheme 7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Chris Hermann</dc:creator>
  <cp:lastModifiedBy>Windows User</cp:lastModifiedBy>
  <dcterms:created xsi:type="dcterms:W3CDTF">2005-01-22T09:54:44Z</dcterms:created>
  <dcterms:modified xsi:type="dcterms:W3CDTF">2020-06-15T10:15:21Z</dcterms:modified>
</cp:coreProperties>
</file>